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60" r:id="rId3"/>
    <p:sldId id="286" r:id="rId4"/>
    <p:sldId id="299" r:id="rId5"/>
    <p:sldId id="268" r:id="rId6"/>
    <p:sldId id="280" r:id="rId7"/>
    <p:sldId id="297" r:id="rId8"/>
    <p:sldId id="298" r:id="rId9"/>
    <p:sldId id="289" r:id="rId10"/>
    <p:sldId id="291" r:id="rId11"/>
    <p:sldId id="296" r:id="rId12"/>
    <p:sldId id="295" r:id="rId13"/>
    <p:sldId id="293" r:id="rId14"/>
    <p:sldId id="288" r:id="rId15"/>
    <p:sldId id="277" r:id="rId16"/>
    <p:sldId id="294" r:id="rId17"/>
    <p:sldId id="272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F6200"/>
    <a:srgbClr val="2E3191"/>
    <a:srgbClr val="F24405"/>
    <a:srgbClr val="7C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033" autoAdjust="0"/>
  </p:normalViewPr>
  <p:slideViewPr>
    <p:cSldViewPr snapToGrid="0">
      <p:cViewPr varScale="1">
        <p:scale>
          <a:sx n="74" d="100"/>
          <a:sy n="74" d="100"/>
        </p:scale>
        <p:origin x="941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C5D4E2AF-A814-6EB3-5353-EB4189827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B7CDAFF9-8965-DFC8-A350-E3E53BBD3E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FE002EBD-E3F8-DFD5-A644-AC8B6E3DC8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575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00EAA975-2AED-D23A-1EB3-BDB989AE0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CD71A388-375B-2DA8-3AEC-19ED45223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036298E4-091E-4CF2-6561-B1730BC318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8829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643501F6-47E5-6C0F-5B74-D0C6C4404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0F363E09-1578-AFE1-B942-DEC2D7B5E1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F816E519-FC9A-B433-B331-53105B8896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620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95E7F6BD-C20E-D715-3222-7B4322AAF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A9738F8D-3176-DBE1-682D-E46A33FC20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0E9EED9C-CC0E-BEE5-DC12-DFA5A379FE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2641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88AB50-D3E7-CF32-22B4-A3B1F5D5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>
            <a:extLst>
              <a:ext uri="{FF2B5EF4-FFF2-40B4-BE49-F238E27FC236}">
                <a16:creationId xmlns:a16="http://schemas.microsoft.com/office/drawing/2014/main" id="{0E1C61C6-B1A3-D855-FF4E-578AA5473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>
            <a:extLst>
              <a:ext uri="{FF2B5EF4-FFF2-40B4-BE49-F238E27FC236}">
                <a16:creationId xmlns:a16="http://schemas.microsoft.com/office/drawing/2014/main" id="{6D0A641C-6EDF-378D-AB3C-E1BDEA910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335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5DD3144-2BE0-7D72-F813-D093E21A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6A9BE40A-4EA2-3BEA-693D-AA90ABEA1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69CB0EEF-80F6-2BD2-7506-6CAE98F8C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4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C0566297-27EA-74FA-9EF1-4EEEBCD4D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5723BBCD-F73A-2CE7-EF0D-9059DFCEAE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309736FD-2B66-28D4-3223-D56B40695F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555859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4F7ED4-502F-9617-BCB2-B48D34CA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F6E7AF9A-F339-A065-99D7-373493B81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20983D6D-582A-0AFD-5EC0-E865A562B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87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7B7D222C-758E-13C8-3E01-D1E7D13E5E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3D42C1C6-229E-6EE0-0FC6-7E381163E7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B424AD6B-8B31-0063-B2E1-D49173E634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3154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2ABEB43A-B9E7-1AF1-D55C-EE2529A9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55BBD14F-03F2-40C2-BCF7-0363E8C31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A637B44A-C770-7268-2B2F-1AB167F9C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6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88AB50-D3E7-CF32-22B4-A3B1F5D5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>
            <a:extLst>
              <a:ext uri="{FF2B5EF4-FFF2-40B4-BE49-F238E27FC236}">
                <a16:creationId xmlns:a16="http://schemas.microsoft.com/office/drawing/2014/main" id="{0E1C61C6-B1A3-D855-FF4E-578AA5473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>
            <a:extLst>
              <a:ext uri="{FF2B5EF4-FFF2-40B4-BE49-F238E27FC236}">
                <a16:creationId xmlns:a16="http://schemas.microsoft.com/office/drawing/2014/main" id="{6D0A641C-6EDF-378D-AB3C-E1BDEA910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3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BBAA358A-D73D-B656-D66D-DD9E73D3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A8D77D03-ABF6-E25D-F6DE-E8F0037A4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53CA217D-4B83-099E-075A-F5C8634D9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480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BBAA358A-D73D-B656-D66D-DD9E73D3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A8D77D03-ABF6-E25D-F6DE-E8F0037A4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53CA217D-4B83-099E-075A-F5C8634D9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480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28/11/25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r="9328"/>
          <a:stretch>
            <a:fillRect/>
          </a:stretch>
        </p:blipFill>
        <p:spPr>
          <a:xfrm>
            <a:off x="0" y="-2677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3DDD2056-7A60-10B6-768E-B66AF7DEF6E6}"/>
              </a:ext>
            </a:extLst>
          </p:cNvPr>
          <p:cNvSpPr txBox="1"/>
          <p:nvPr/>
        </p:nvSpPr>
        <p:spPr>
          <a:xfrm>
            <a:off x="614213" y="2978751"/>
            <a:ext cx="5620327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/>
                <a:ea typeface="Poppins Black"/>
                <a:cs typeface="Poppins Black"/>
                <a:sym typeface="Poppins Black"/>
              </a:rPr>
              <a:t>CIÊNCIA</a:t>
            </a:r>
            <a:r>
              <a:rPr lang="pt-BR" sz="720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/>
                <a:ea typeface="Poppins Black"/>
                <a:cs typeface="Poppins Black"/>
                <a:sym typeface="Poppins Black"/>
              </a:rPr>
              <a:t> DE DADOS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custGeom>
            <a:avLst/>
            <a:gdLst>
              <a:gd name="connsiteX0" fmla="*/ 0 w 3001724"/>
              <a:gd name="connsiteY0" fmla="*/ 0 h 5907966"/>
              <a:gd name="connsiteX1" fmla="*/ 3001724 w 3001724"/>
              <a:gd name="connsiteY1" fmla="*/ 0 h 5907966"/>
              <a:gd name="connsiteX2" fmla="*/ 3001724 w 3001724"/>
              <a:gd name="connsiteY2" fmla="*/ 5907966 h 5907966"/>
              <a:gd name="connsiteX3" fmla="*/ 0 w 3001724"/>
              <a:gd name="connsiteY3" fmla="*/ 5907966 h 5907966"/>
              <a:gd name="connsiteX4" fmla="*/ 0 w 3001724"/>
              <a:gd name="connsiteY4" fmla="*/ 0 h 5907966"/>
              <a:gd name="connsiteX0" fmla="*/ 0 w 3001724"/>
              <a:gd name="connsiteY0" fmla="*/ 0 h 5907966"/>
              <a:gd name="connsiteX1" fmla="*/ 3001724 w 3001724"/>
              <a:gd name="connsiteY1" fmla="*/ 3027162 h 5907966"/>
              <a:gd name="connsiteX2" fmla="*/ 3001724 w 3001724"/>
              <a:gd name="connsiteY2" fmla="*/ 5907966 h 5907966"/>
              <a:gd name="connsiteX3" fmla="*/ 0 w 3001724"/>
              <a:gd name="connsiteY3" fmla="*/ 5907966 h 5907966"/>
              <a:gd name="connsiteX4" fmla="*/ 0 w 3001724"/>
              <a:gd name="connsiteY4" fmla="*/ 0 h 5907966"/>
              <a:gd name="connsiteX0" fmla="*/ 0 w 3001724"/>
              <a:gd name="connsiteY0" fmla="*/ 0 h 5907966"/>
              <a:gd name="connsiteX1" fmla="*/ 3001724 w 3001724"/>
              <a:gd name="connsiteY1" fmla="*/ 3027162 h 5907966"/>
              <a:gd name="connsiteX2" fmla="*/ 3001724 w 3001724"/>
              <a:gd name="connsiteY2" fmla="*/ 5907966 h 5907966"/>
              <a:gd name="connsiteX3" fmla="*/ 0 w 3001724"/>
              <a:gd name="connsiteY3" fmla="*/ 5907966 h 5907966"/>
              <a:gd name="connsiteX4" fmla="*/ 0 w 3001724"/>
              <a:gd name="connsiteY4" fmla="*/ 0 h 590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1724" h="5907966">
                <a:moveTo>
                  <a:pt x="0" y="0"/>
                </a:moveTo>
                <a:lnTo>
                  <a:pt x="3001724" y="3027162"/>
                </a:lnTo>
                <a:lnTo>
                  <a:pt x="3001724" y="5907966"/>
                </a:lnTo>
                <a:lnTo>
                  <a:pt x="0" y="5907966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614214" y="5362858"/>
            <a:ext cx="615026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MODELOS DE CLUSTERIZAÇÃO E CLASSIFICAÇÃO</a:t>
            </a:r>
            <a:endParaRPr lang="pt-BR" sz="1600" cap="none" dirty="0">
              <a:solidFill>
                <a:srgbClr val="7F7F7F"/>
              </a:solidFill>
              <a:latin typeface="Montserrat" pitchFamily="2" charset="0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7F7F7F"/>
                </a:solidFill>
                <a:latin typeface="Montserrat" pitchFamily="2" charset="0"/>
                <a:cs typeface="Poppins"/>
                <a:sym typeface="Poppins"/>
              </a:rPr>
              <a:t>Por Matheus Resende</a:t>
            </a:r>
            <a:endParaRPr b="1" dirty="0">
              <a:latin typeface="Montserra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0183DE-F1D5-3344-FB55-F9AE902FA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144" y="460475"/>
            <a:ext cx="1800000" cy="180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DBAC58-BB43-EDB3-1140-DA3B1AAEA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010" y="460475"/>
            <a:ext cx="1800000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ACF9E734-E489-CEF2-D1DD-2D95B18E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6571B6DB-DBFF-3FBF-DA2E-72C7905D4E82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7D2D26BD-DB45-2E1D-DDEC-82ACD1A062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Modelo de Clusterização: Estatística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C561A0ED-80F3-E779-451A-3AA27F38F7E3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09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68E3A5FC-25ED-E5CE-960E-81551D48E108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13AD5-EFBE-D00F-A7C5-8861A6F3A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09"/>
          <a:stretch>
            <a:fillRect/>
          </a:stretch>
        </p:blipFill>
        <p:spPr bwMode="auto">
          <a:xfrm>
            <a:off x="1359310" y="2488828"/>
            <a:ext cx="2236955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3211449-0101-3FF4-5338-FB70A941A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4688" y="2488828"/>
            <a:ext cx="2257994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47CE1730-0183-D67A-CFB0-D31A8EA59784}"/>
              </a:ext>
            </a:extLst>
          </p:cNvPr>
          <p:cNvSpPr txBox="1"/>
          <p:nvPr/>
        </p:nvSpPr>
        <p:spPr>
          <a:xfrm>
            <a:off x="-540536" y="1866218"/>
            <a:ext cx="61033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1: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Gráficos de Dispersão</a:t>
            </a: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EA2D9E44-9E14-CC9D-0DA9-14F4D07F37AA}"/>
              </a:ext>
            </a:extLst>
          </p:cNvPr>
          <p:cNvSpPr txBox="1"/>
          <p:nvPr/>
        </p:nvSpPr>
        <p:spPr>
          <a:xfrm>
            <a:off x="6489371" y="1834477"/>
            <a:ext cx="608862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3: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Diagramas de Caixa</a:t>
            </a:r>
          </a:p>
        </p:txBody>
      </p:sp>
      <p:sp>
        <p:nvSpPr>
          <p:cNvPr id="17" name="Google Shape;294;p8">
            <a:extLst>
              <a:ext uri="{FF2B5EF4-FFF2-40B4-BE49-F238E27FC236}">
                <a16:creationId xmlns:a16="http://schemas.microsoft.com/office/drawing/2014/main" id="{FA1F5512-C2E5-A2E7-5D4B-AFA1796A4D5B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1AB9956-2CB8-32AF-B57D-FC01F9F61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71"/>
          <a:stretch>
            <a:fillRect/>
          </a:stretch>
        </p:blipFill>
        <p:spPr bwMode="auto">
          <a:xfrm>
            <a:off x="4880119" y="2488828"/>
            <a:ext cx="2243623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Google Shape;156;p5">
            <a:extLst>
              <a:ext uri="{FF2B5EF4-FFF2-40B4-BE49-F238E27FC236}">
                <a16:creationId xmlns:a16="http://schemas.microsoft.com/office/drawing/2014/main" id="{BEDC4A13-E46E-C2A6-1DD7-2FE19D510D85}"/>
              </a:ext>
            </a:extLst>
          </p:cNvPr>
          <p:cNvSpPr txBox="1"/>
          <p:nvPr/>
        </p:nvSpPr>
        <p:spPr>
          <a:xfrm>
            <a:off x="2990253" y="1861500"/>
            <a:ext cx="61033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2: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Histogramas</a:t>
            </a:r>
          </a:p>
        </p:txBody>
      </p:sp>
    </p:spTree>
    <p:extLst>
      <p:ext uri="{BB962C8B-B14F-4D97-AF65-F5344CB8AC3E}">
        <p14:creationId xmlns:p14="http://schemas.microsoft.com/office/powerpoint/2010/main" val="251844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D475B594-8A17-7811-5CB1-F70EEF9B8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70;p8">
            <a:extLst>
              <a:ext uri="{FF2B5EF4-FFF2-40B4-BE49-F238E27FC236}">
                <a16:creationId xmlns:a16="http://schemas.microsoft.com/office/drawing/2014/main" id="{92C79963-9DF0-DB5B-8413-4F5E9E794BEC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9BA2E195-1DBC-DA3C-6969-77088E581C1C}"/>
              </a:ext>
            </a:extLst>
          </p:cNvPr>
          <p:cNvGraphicFramePr>
            <a:graphicFrameLocks noGrp="1"/>
          </p:cNvGraphicFramePr>
          <p:nvPr/>
        </p:nvGraphicFramePr>
        <p:xfrm>
          <a:off x="1225550" y="1821667"/>
          <a:ext cx="9740901" cy="392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46967">
                  <a:extLst>
                    <a:ext uri="{9D8B030D-6E8A-4147-A177-3AD203B41FA5}">
                      <a16:colId xmlns:a16="http://schemas.microsoft.com/office/drawing/2014/main" val="215073668"/>
                    </a:ext>
                  </a:extLst>
                </a:gridCol>
                <a:gridCol w="3246967">
                  <a:extLst>
                    <a:ext uri="{9D8B030D-6E8A-4147-A177-3AD203B41FA5}">
                      <a16:colId xmlns:a16="http://schemas.microsoft.com/office/drawing/2014/main" val="3148904341"/>
                    </a:ext>
                  </a:extLst>
                </a:gridCol>
                <a:gridCol w="3246967">
                  <a:extLst>
                    <a:ext uri="{9D8B030D-6E8A-4147-A177-3AD203B41FA5}">
                      <a16:colId xmlns:a16="http://schemas.microsoft.com/office/drawing/2014/main" val="2640755020"/>
                    </a:ext>
                  </a:extLst>
                </a:gridCol>
              </a:tblGrid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Cluster 0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Cluster 1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Cluster 2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517108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Renda alta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Renda baixa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Renda média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2093665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Faz muitas compras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Faz poucas compras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Faz muitas compras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0011744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Gasta muito em compras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Gasta pouco em compras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Gasta moderadamente em compras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79300469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Provavelmente não tem filhos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Provavelmente tem filhos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Provavelmente tem filhos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772160528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Faz poucas compras com desconto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Faz algumas compras com desconto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Faz muitas compras com desconto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7399919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Visita pouco o site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Visita muito o site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Visita muito o site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01371350"/>
                  </a:ext>
                </a:extLst>
              </a:tr>
              <a:tr h="67639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Alta escolaridade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Único grupo que tem pessoas com escolaridade baixa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Alta escolaridade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03416997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Aceita campanhas facilmente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Dificilmente aceita campanhas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Pode aceitar campanhas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163166663"/>
                  </a:ext>
                </a:extLst>
              </a:tr>
              <a:tr h="36074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É cliente há menos tempo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É cliente há menos tempo</a:t>
                      </a:r>
                      <a:endParaRPr lang="pt-BR" sz="1200" b="0" i="0" u="none" strike="noStrike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É cliente há mais tempo</a:t>
                      </a:r>
                      <a:endParaRPr lang="pt-BR" sz="12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87164705"/>
                  </a:ext>
                </a:extLst>
              </a:tr>
            </a:tbl>
          </a:graphicData>
        </a:graphic>
      </p:graphicFrame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1616675D-F5B9-1EF4-57F7-E7441D0A38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Modelo de Clusterização: Clusters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9283B0FE-50BC-5E67-2CDB-966C46D3299B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cs typeface="Poppins ExtraLight"/>
                <a:sym typeface="Poppins ExtraLight"/>
              </a:rPr>
              <a:t>10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293;p8">
            <a:extLst>
              <a:ext uri="{FF2B5EF4-FFF2-40B4-BE49-F238E27FC236}">
                <a16:creationId xmlns:a16="http://schemas.microsoft.com/office/drawing/2014/main" id="{16B61FF4-9997-5988-ADA5-631F278A0D0C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294;p8">
            <a:extLst>
              <a:ext uri="{FF2B5EF4-FFF2-40B4-BE49-F238E27FC236}">
                <a16:creationId xmlns:a16="http://schemas.microsoft.com/office/drawing/2014/main" id="{E02B9A01-C57A-0A9F-3E2D-E390BB797021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2240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D6972ABD-A574-4739-7B5D-C90D9E2A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216F9079-ECC7-C283-8838-75FF1034248C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A2BA8CC8-8BD8-8D14-D8A0-DD2D4F9B70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Modelo de Classificação: Seleção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C1D5C0EC-3021-9F2A-BBE0-B3832653BC05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cs typeface="Poppins ExtraLight"/>
                <a:sym typeface="Poppins ExtraLight"/>
              </a:rPr>
              <a:t>11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DD1075E1-BD53-FE72-848D-369EB88AC0D3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94;p8">
            <a:extLst>
              <a:ext uri="{FF2B5EF4-FFF2-40B4-BE49-F238E27FC236}">
                <a16:creationId xmlns:a16="http://schemas.microsoft.com/office/drawing/2014/main" id="{7ED60226-40B2-F0C6-2473-AD0B5F0DCC09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156;p5">
            <a:extLst>
              <a:ext uri="{FF2B5EF4-FFF2-40B4-BE49-F238E27FC236}">
                <a16:creationId xmlns:a16="http://schemas.microsoft.com/office/drawing/2014/main" id="{7998569F-689B-54E3-9545-3FBD2D211581}"/>
              </a:ext>
            </a:extLst>
          </p:cNvPr>
          <p:cNvSpPr txBox="1"/>
          <p:nvPr/>
        </p:nvSpPr>
        <p:spPr>
          <a:xfrm>
            <a:off x="-7371" y="1866218"/>
            <a:ext cx="121993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Modelo selecionado: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Regressão Logística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6C284CC-B4FC-5523-88BC-17DA86B65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53"/>
          <a:stretch>
            <a:fillRect/>
          </a:stretch>
        </p:blipFill>
        <p:spPr bwMode="auto">
          <a:xfrm>
            <a:off x="1311339" y="2624787"/>
            <a:ext cx="4359883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4CE2372-8580-353D-372E-59CCB2A29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53"/>
          <a:stretch>
            <a:fillRect/>
          </a:stretch>
        </p:blipFill>
        <p:spPr bwMode="auto">
          <a:xfrm>
            <a:off x="6211758" y="2636005"/>
            <a:ext cx="4359883" cy="3960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8482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3390A0A1-3EFB-6222-02A6-DDD9B726A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57191FC6-B2B2-FF1A-7504-573FE99BCC16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68A041B6-3EE7-B25A-0EBD-66321D9610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Modelo de Classificação: Otimização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058ABAFA-7155-E4E9-8020-ABF0F6935A03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12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60592DF5-BA07-0C08-7392-30C68D960BEB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" name="Google Shape;294;p8">
            <a:extLst>
              <a:ext uri="{FF2B5EF4-FFF2-40B4-BE49-F238E27FC236}">
                <a16:creationId xmlns:a16="http://schemas.microsoft.com/office/drawing/2014/main" id="{838F1440-E8A0-C8E4-78FC-327CE2678157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A0AA0CB-A19B-A60C-7E33-5E3B0E0A8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02979" y="2298558"/>
            <a:ext cx="8186042" cy="406833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967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ED2181B9-6895-96A0-A410-5738FCFB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>
            <a:extLst>
              <a:ext uri="{FF2B5EF4-FFF2-40B4-BE49-F238E27FC236}">
                <a16:creationId xmlns:a16="http://schemas.microsoft.com/office/drawing/2014/main" id="{2857B825-522A-24B6-3C68-50D2258E7555}"/>
              </a:ext>
            </a:extLst>
          </p:cNvPr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8150"/>
          <a:stretch/>
        </p:blipFill>
        <p:spPr>
          <a:xfrm>
            <a:off x="3952042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1F3B30C1-3E01-733A-F897-F7D70C0A4E18}"/>
              </a:ext>
            </a:extLst>
          </p:cNvPr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5">
            <a:extLst>
              <a:ext uri="{FF2B5EF4-FFF2-40B4-BE49-F238E27FC236}">
                <a16:creationId xmlns:a16="http://schemas.microsoft.com/office/drawing/2014/main" id="{06931FB4-B243-4092-422A-97705B03C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6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Overfitting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58" name="Google Shape;158;p5">
            <a:extLst>
              <a:ext uri="{FF2B5EF4-FFF2-40B4-BE49-F238E27FC236}">
                <a16:creationId xmlns:a16="http://schemas.microsoft.com/office/drawing/2014/main" id="{8B971EBB-0A83-CA19-F382-C3EE48A03A39}"/>
              </a:ext>
            </a:extLst>
          </p:cNvPr>
          <p:cNvSpPr txBox="1"/>
          <p:nvPr/>
        </p:nvSpPr>
        <p:spPr>
          <a:xfrm>
            <a:off x="259773" y="1147362"/>
            <a:ext cx="8324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13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155;p5">
            <a:extLst>
              <a:ext uri="{FF2B5EF4-FFF2-40B4-BE49-F238E27FC236}">
                <a16:creationId xmlns:a16="http://schemas.microsoft.com/office/drawing/2014/main" id="{223E0A8A-5866-7CB6-44CB-B4F3BAB3F0BB}"/>
              </a:ext>
            </a:extLst>
          </p:cNvPr>
          <p:cNvSpPr/>
          <p:nvPr/>
        </p:nvSpPr>
        <p:spPr>
          <a:xfrm rot="18900000">
            <a:off x="7070723" y="3858345"/>
            <a:ext cx="7406645" cy="3864826"/>
          </a:xfrm>
          <a:custGeom>
            <a:avLst/>
            <a:gdLst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0 w 7406645"/>
              <a:gd name="connsiteY3" fmla="*/ 3864826 h 3864826"/>
              <a:gd name="connsiteX4" fmla="*/ 0 w 7406645"/>
              <a:gd name="connsiteY4" fmla="*/ 0 h 3864826"/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3908860 w 7406645"/>
              <a:gd name="connsiteY3" fmla="*/ 3850131 h 3864826"/>
              <a:gd name="connsiteX4" fmla="*/ 0 w 7406645"/>
              <a:gd name="connsiteY4" fmla="*/ 0 h 38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6645" h="3864826">
                <a:moveTo>
                  <a:pt x="0" y="0"/>
                </a:moveTo>
                <a:lnTo>
                  <a:pt x="7406645" y="0"/>
                </a:lnTo>
                <a:lnTo>
                  <a:pt x="7406645" y="3864826"/>
                </a:lnTo>
                <a:lnTo>
                  <a:pt x="3908860" y="3850131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65B576DD-E39A-01A0-AF1A-6B751FD1562F}"/>
              </a:ext>
            </a:extLst>
          </p:cNvPr>
          <p:cNvSpPr txBox="1"/>
          <p:nvPr/>
        </p:nvSpPr>
        <p:spPr>
          <a:xfrm>
            <a:off x="1092200" y="2232844"/>
            <a:ext cx="9715405" cy="2769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FF6200"/>
                </a:solidFill>
                <a:latin typeface="Montserrat" pitchFamily="2" charset="0"/>
              </a:rPr>
              <a:t>Boas práticas aplicadas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latin typeface="Montserrat" pitchFamily="2" charset="0"/>
              </a:rPr>
              <a:t>Seleção de features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latin typeface="Montserrat" pitchFamily="2" charset="0"/>
              </a:rPr>
              <a:t>Balanceamento de classes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latin typeface="Montserrat" pitchFamily="2" charset="0"/>
              </a:rPr>
              <a:t>Validação cruzada</a:t>
            </a:r>
          </a:p>
          <a:p>
            <a:pPr marL="34290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BR" dirty="0">
                <a:latin typeface="Montserrat" pitchFamily="2" charset="0"/>
              </a:rPr>
              <a:t>Otimização de </a:t>
            </a:r>
            <a:r>
              <a:rPr lang="pt-BR" dirty="0" err="1">
                <a:latin typeface="Montserrat" pitchFamily="2" charset="0"/>
              </a:rPr>
              <a:t>hiperparâmetros</a:t>
            </a:r>
            <a:endParaRPr lang="pt-BR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5A23C617-DFC9-6302-FDE6-1284A043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70;p8">
            <a:extLst>
              <a:ext uri="{FF2B5EF4-FFF2-40B4-BE49-F238E27FC236}">
                <a16:creationId xmlns:a16="http://schemas.microsoft.com/office/drawing/2014/main" id="{8BE19FBA-9691-E1B1-BC38-CEB0B58ED40D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>
            <a:extLst>
              <a:ext uri="{FF2B5EF4-FFF2-40B4-BE49-F238E27FC236}">
                <a16:creationId xmlns:a16="http://schemas.microsoft.com/office/drawing/2014/main" id="{FAB94367-C07C-6539-C2EB-D0B9A72E519E}"/>
              </a:ext>
            </a:extLst>
          </p:cNvPr>
          <p:cNvSpPr/>
          <p:nvPr/>
        </p:nvSpPr>
        <p:spPr>
          <a:xfrm rot="-27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0B52C5BC-02E4-E18E-3243-7564542C9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Deploy</a:t>
            </a: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 em Produção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DF1DB036-F67B-2CDB-B464-0B57D48F1775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cs typeface="Poppins ExtraLight"/>
                <a:sym typeface="Poppins ExtraLight"/>
              </a:rPr>
              <a:t>14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94" name="Google Shape;294;p8">
            <a:extLst>
              <a:ext uri="{FF2B5EF4-FFF2-40B4-BE49-F238E27FC236}">
                <a16:creationId xmlns:a16="http://schemas.microsoft.com/office/drawing/2014/main" id="{7A3D6CC3-4E73-A38E-9D4F-F4EFBB50724D}"/>
              </a:ext>
            </a:extLst>
          </p:cNvPr>
          <p:cNvSpPr/>
          <p:nvPr/>
        </p:nvSpPr>
        <p:spPr>
          <a:xfrm rot="-27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05B4A99-CCAC-BDCC-9842-DDE707C7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455" b="1253"/>
          <a:stretch/>
        </p:blipFill>
        <p:spPr>
          <a:xfrm>
            <a:off x="3171913" y="1934344"/>
            <a:ext cx="5848173" cy="236970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AAB2C83-08BB-1F25-507C-BD9C959EF55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6558"/>
          <a:stretch/>
        </p:blipFill>
        <p:spPr>
          <a:xfrm>
            <a:off x="3171913" y="4528965"/>
            <a:ext cx="5848173" cy="210412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77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43A44F8F-6B14-F03D-F181-52BC53854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70;p8">
            <a:extLst>
              <a:ext uri="{FF2B5EF4-FFF2-40B4-BE49-F238E27FC236}">
                <a16:creationId xmlns:a16="http://schemas.microsoft.com/office/drawing/2014/main" id="{3EA0F98C-F55C-0650-7070-B1B0C690AA45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>
            <a:extLst>
              <a:ext uri="{FF2B5EF4-FFF2-40B4-BE49-F238E27FC236}">
                <a16:creationId xmlns:a16="http://schemas.microsoft.com/office/drawing/2014/main" id="{F19F8C42-E0AA-F1A8-4B00-6DFE3D2C362A}"/>
              </a:ext>
            </a:extLst>
          </p:cNvPr>
          <p:cNvSpPr/>
          <p:nvPr/>
        </p:nvSpPr>
        <p:spPr>
          <a:xfrm rot="-27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08DAF915-7FAC-880E-6C77-7329D47C00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Conclusão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DDADF644-098C-F47B-1A25-840A02093094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15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94" name="Google Shape;294;p8">
            <a:extLst>
              <a:ext uri="{FF2B5EF4-FFF2-40B4-BE49-F238E27FC236}">
                <a16:creationId xmlns:a16="http://schemas.microsoft.com/office/drawing/2014/main" id="{C161F4DA-4C75-D283-BC33-C2F358D7DF68}"/>
              </a:ext>
            </a:extLst>
          </p:cNvPr>
          <p:cNvSpPr/>
          <p:nvPr/>
        </p:nvSpPr>
        <p:spPr>
          <a:xfrm rot="-27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6;p5">
            <a:extLst>
              <a:ext uri="{FF2B5EF4-FFF2-40B4-BE49-F238E27FC236}">
                <a16:creationId xmlns:a16="http://schemas.microsoft.com/office/drawing/2014/main" id="{57B2BB6E-D4A6-F6AC-E705-58BF284E4CB0}"/>
              </a:ext>
            </a:extLst>
          </p:cNvPr>
          <p:cNvSpPr txBox="1"/>
          <p:nvPr/>
        </p:nvSpPr>
        <p:spPr>
          <a:xfrm>
            <a:off x="1082072" y="1860026"/>
            <a:ext cx="971540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Esse estudo evidencia como a combinação de modelos de machine learning de clusterização e classificação pode transformar a abordagem de marketing em plataformas de delivery, passando de apenas reativas para preditivas. Ao mapear perfis de clientes e antecipar comportamentos, a empresa está mais bem posicionada para desenvolver produtos, ofertas e estratégias que tenham sucesso com diferentes perfis de consumidores.</a:t>
            </a:r>
          </a:p>
        </p:txBody>
      </p:sp>
    </p:spTree>
    <p:extLst>
      <p:ext uri="{BB962C8B-B14F-4D97-AF65-F5344CB8AC3E}">
        <p14:creationId xmlns:p14="http://schemas.microsoft.com/office/powerpoint/2010/main" val="19246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941179" y="2644170"/>
            <a:ext cx="630964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F6200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endParaRPr dirty="0">
              <a:solidFill>
                <a:srgbClr val="FF6200"/>
              </a:solidFill>
            </a:endParaRPr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custGeom>
            <a:avLst/>
            <a:gdLst>
              <a:gd name="connsiteX0" fmla="*/ 0 w 1780335"/>
              <a:gd name="connsiteY0" fmla="*/ 0 h 1780335"/>
              <a:gd name="connsiteX1" fmla="*/ 1780335 w 1780335"/>
              <a:gd name="connsiteY1" fmla="*/ 0 h 1780335"/>
              <a:gd name="connsiteX2" fmla="*/ 1780335 w 1780335"/>
              <a:gd name="connsiteY2" fmla="*/ 1780335 h 1780335"/>
              <a:gd name="connsiteX3" fmla="*/ 0 w 1780335"/>
              <a:gd name="connsiteY3" fmla="*/ 1780335 h 1780335"/>
              <a:gd name="connsiteX4" fmla="*/ 0 w 1780335"/>
              <a:gd name="connsiteY4" fmla="*/ 0 h 1780335"/>
              <a:gd name="connsiteX0" fmla="*/ 0 w 1780335"/>
              <a:gd name="connsiteY0" fmla="*/ 0 h 1780335"/>
              <a:gd name="connsiteX1" fmla="*/ 898637 w 1780335"/>
              <a:gd name="connsiteY1" fmla="*/ 896393 h 1780335"/>
              <a:gd name="connsiteX2" fmla="*/ 1780335 w 1780335"/>
              <a:gd name="connsiteY2" fmla="*/ 1780335 h 1780335"/>
              <a:gd name="connsiteX3" fmla="*/ 0 w 1780335"/>
              <a:gd name="connsiteY3" fmla="*/ 1780335 h 1780335"/>
              <a:gd name="connsiteX4" fmla="*/ 0 w 1780335"/>
              <a:gd name="connsiteY4" fmla="*/ 0 h 178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335" h="1780335">
                <a:moveTo>
                  <a:pt x="0" y="0"/>
                </a:moveTo>
                <a:lnTo>
                  <a:pt x="898637" y="896393"/>
                </a:lnTo>
                <a:lnTo>
                  <a:pt x="1780335" y="1780335"/>
                </a:lnTo>
                <a:lnTo>
                  <a:pt x="0" y="1780335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49826" y="5041734"/>
            <a:ext cx="4174916" cy="2323100"/>
          </a:xfrm>
          <a:custGeom>
            <a:avLst/>
            <a:gdLst>
              <a:gd name="connsiteX0" fmla="*/ 0 w 4174916"/>
              <a:gd name="connsiteY0" fmla="*/ 0 h 2264320"/>
              <a:gd name="connsiteX1" fmla="*/ 4174916 w 4174916"/>
              <a:gd name="connsiteY1" fmla="*/ 0 h 2264320"/>
              <a:gd name="connsiteX2" fmla="*/ 4174916 w 4174916"/>
              <a:gd name="connsiteY2" fmla="*/ 2264320 h 2264320"/>
              <a:gd name="connsiteX3" fmla="*/ 0 w 4174916"/>
              <a:gd name="connsiteY3" fmla="*/ 2264320 h 2264320"/>
              <a:gd name="connsiteX4" fmla="*/ 0 w 4174916"/>
              <a:gd name="connsiteY4" fmla="*/ 0 h 2264320"/>
              <a:gd name="connsiteX0" fmla="*/ 0 w 4174916"/>
              <a:gd name="connsiteY0" fmla="*/ 0 h 2323100"/>
              <a:gd name="connsiteX1" fmla="*/ 4174916 w 4174916"/>
              <a:gd name="connsiteY1" fmla="*/ 0 h 2323100"/>
              <a:gd name="connsiteX2" fmla="*/ 4174916 w 4174916"/>
              <a:gd name="connsiteY2" fmla="*/ 2264320 h 2323100"/>
              <a:gd name="connsiteX3" fmla="*/ 2307110 w 4174916"/>
              <a:gd name="connsiteY3" fmla="*/ 2323100 h 2323100"/>
              <a:gd name="connsiteX4" fmla="*/ 0 w 4174916"/>
              <a:gd name="connsiteY4" fmla="*/ 0 h 232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916" h="2323100">
                <a:moveTo>
                  <a:pt x="0" y="0"/>
                </a:moveTo>
                <a:lnTo>
                  <a:pt x="4174916" y="0"/>
                </a:lnTo>
                <a:lnTo>
                  <a:pt x="4174916" y="2264320"/>
                </a:lnTo>
                <a:lnTo>
                  <a:pt x="2307110" y="2323100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89" r="18489"/>
          <a:stretch/>
        </p:blipFill>
        <p:spPr>
          <a:xfrm>
            <a:off x="3952042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custGeom>
            <a:avLst/>
            <a:gdLst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0 w 7406645"/>
              <a:gd name="connsiteY3" fmla="*/ 3864826 h 3864826"/>
              <a:gd name="connsiteX4" fmla="*/ 0 w 7406645"/>
              <a:gd name="connsiteY4" fmla="*/ 0 h 3864826"/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3908860 w 7406645"/>
              <a:gd name="connsiteY3" fmla="*/ 3850131 h 3864826"/>
              <a:gd name="connsiteX4" fmla="*/ 0 w 7406645"/>
              <a:gd name="connsiteY4" fmla="*/ 0 h 38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6645" h="3864826">
                <a:moveTo>
                  <a:pt x="0" y="0"/>
                </a:moveTo>
                <a:lnTo>
                  <a:pt x="7406645" y="0"/>
                </a:lnTo>
                <a:lnTo>
                  <a:pt x="7406645" y="3864826"/>
                </a:lnTo>
                <a:lnTo>
                  <a:pt x="3908860" y="3850131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4662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Criar 2 modelos de machine learning aplicados a uma plataforma de delivery, aplicando conceitos de estatística, programação e análise e ciência de dados. O objetivo do 1º é realizar a segmentação de clientes para campanhas de marketing. Já o 2º utiliza como base a segmentação realizada pelo 1º para prever os clientes mais propensos a aceitar futuras campanhas.</a:t>
            </a: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Objetivo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311727" y="1147362"/>
            <a:ext cx="780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>
              <a:solidFill>
                <a:srgbClr val="FF62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2E92F16A-449F-CCC9-B0D2-787A449F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97CA3EDC-FD29-D59D-3034-4389AA1C0A06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62963D15-EB67-79C2-5429-DC70C7C9B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Introdução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E3C8E04F-C5DD-8B27-AEF6-F89596747590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156;p5">
            <a:extLst>
              <a:ext uri="{FF2B5EF4-FFF2-40B4-BE49-F238E27FC236}">
                <a16:creationId xmlns:a16="http://schemas.microsoft.com/office/drawing/2014/main" id="{E9D792B6-F1E6-4CEB-8AD1-BE32389EF73E}"/>
              </a:ext>
            </a:extLst>
          </p:cNvPr>
          <p:cNvSpPr txBox="1"/>
          <p:nvPr/>
        </p:nvSpPr>
        <p:spPr>
          <a:xfrm>
            <a:off x="1082072" y="1860026"/>
            <a:ext cx="9715405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A segmentação de clientes é um dos pilares para o sucesso das plataformas de delivery, onde a variedade de perfis de consumidores e de estabelecimentos parceiros exige uma comunicação altamente direcionada.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Modelos de machine learning podem analisar o histórico de pedidos, frequência de compras e preferências culinárias para identificar padrões de comportamento e criar grupos de clientes com características semelhantes.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Essa abordagem permite que as campanhas de marketing sejam mais relevantes, oferecendo recomendações de restaurantes e promoções personalizadas que aumentam o engajamento e a taxa de conversão dos clientes.</a:t>
            </a: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0D15E30D-5155-5E95-88BD-2539629EF98C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4;p8">
            <a:extLst>
              <a:ext uri="{FF2B5EF4-FFF2-40B4-BE49-F238E27FC236}">
                <a16:creationId xmlns:a16="http://schemas.microsoft.com/office/drawing/2014/main" id="{05D69DD6-5944-FB4B-A91A-80B81C272607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7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FF137F56-877D-5F35-B611-5CC6A52B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70;p8">
            <a:extLst>
              <a:ext uri="{FF2B5EF4-FFF2-40B4-BE49-F238E27FC236}">
                <a16:creationId xmlns:a16="http://schemas.microsoft.com/office/drawing/2014/main" id="{53838AC7-E4D6-5471-C47D-A1800C4610BD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1F36BF94-7C21-0266-B6C8-CD0B48EA81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Insights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1A6B3160-3FEA-1401-F2A9-0A66805A6E18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293;p8">
            <a:extLst>
              <a:ext uri="{FF2B5EF4-FFF2-40B4-BE49-F238E27FC236}">
                <a16:creationId xmlns:a16="http://schemas.microsoft.com/office/drawing/2014/main" id="{329A18D9-EEA9-6FFC-EBE0-BBD09CD0C22A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C94785C7-8253-0E5A-3C4B-61FDAED618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91514"/>
              </p:ext>
            </p:extLst>
          </p:nvPr>
        </p:nvGraphicFramePr>
        <p:xfrm>
          <a:off x="1225550" y="1818409"/>
          <a:ext cx="9740900" cy="460066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5225">
                  <a:extLst>
                    <a:ext uri="{9D8B030D-6E8A-4147-A177-3AD203B41FA5}">
                      <a16:colId xmlns:a16="http://schemas.microsoft.com/office/drawing/2014/main" val="824568556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3999905627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3024285835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2419183838"/>
                    </a:ext>
                  </a:extLst>
                </a:gridCol>
              </a:tblGrid>
              <a:tr h="2532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Grupo 1</a:t>
                      </a:r>
                    </a:p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Clientes que aceitam mais campanhas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Grupo 2</a:t>
                      </a:r>
                    </a:p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Clientes que aceitam menos campanhas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63641"/>
                  </a:ext>
                </a:extLst>
              </a:tr>
              <a:tr h="25325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Qualitativo</a:t>
                      </a:r>
                      <a:endParaRPr lang="pt-BR" sz="11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Quantitativo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Qualitativo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Quantitativo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11695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Renda média alta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Renda &gt;= 51.287,00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Renda média baixa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Renda &lt; 51.287,00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1599908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Faz mais compras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Compras &gt;= 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Faz menos compras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Compras &lt; 12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535640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Gasta mais em compras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Gastos em compras &gt;= 397,00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Gasta menos em compras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Gastos em compras &lt; 397,00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0435225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Não tem filhos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Filhos = 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Tem filhos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Filhos != 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310588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Faz menos compras com desconto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Compras com desconto &lt;= 2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Faz mais compras com desconto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Compras com desconto &gt; 2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27308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Visita menos o site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Visitas ao site &lt;= 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Visita mais o site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Visitas ao site &gt; 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370922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Tem maior escolaridade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Escolaridade != Basic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Tem menor escolaridade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Escolaridade = Basic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9879832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Aceita mais campanhas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Aceitou campanhas = 1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Aceita menos campanhas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Aceitou campanhas = 0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610298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Compra com mais frequência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Frequência de compras &lt;= 49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Compra com menos frequência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Frequência de compras &gt; 49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754846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É cliente há mais tempo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Dias como cliente &gt;= 356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É cliente há menos tempo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Dias como cliente &lt; 356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6895112"/>
                  </a:ext>
                </a:extLst>
              </a:tr>
              <a:tr h="364047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Não possui um parceiro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Estado civil = Single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Possui um parceiro</a:t>
                      </a: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pt-BR" sz="1100" b="0" i="0" u="none" strike="noStrike" kern="1200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Estado civil = </a:t>
                      </a:r>
                      <a:r>
                        <a:rPr lang="pt-BR" sz="1100" b="0" i="0" u="none" strike="noStrike" kern="1200" dirty="0" err="1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</a:rPr>
                        <a:t>Partner</a:t>
                      </a:r>
                      <a:endParaRPr lang="pt-BR" sz="1100" b="0" i="0" u="none" strike="noStrike" kern="1200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0850766"/>
                  </a:ext>
                </a:extLst>
              </a:tr>
            </a:tbl>
          </a:graphicData>
        </a:graphic>
      </p:graphicFrame>
      <p:sp>
        <p:nvSpPr>
          <p:cNvPr id="15" name="Google Shape;294;p8">
            <a:extLst>
              <a:ext uri="{FF2B5EF4-FFF2-40B4-BE49-F238E27FC236}">
                <a16:creationId xmlns:a16="http://schemas.microsoft.com/office/drawing/2014/main" id="{6E28AC26-F4EF-A050-EF0F-A85220F2E57F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040535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3" descr="Pessoa na frente de um laptop aberto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r="28858"/>
          <a:stretch/>
        </p:blipFill>
        <p:spPr>
          <a:xfrm flipH="1">
            <a:off x="0" y="0"/>
            <a:ext cx="5272451" cy="49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3"/>
          <p:cNvSpPr/>
          <p:nvPr/>
        </p:nvSpPr>
        <p:spPr>
          <a:xfrm>
            <a:off x="0" y="0"/>
            <a:ext cx="12186176" cy="6858000"/>
          </a:xfrm>
          <a:custGeom>
            <a:avLst/>
            <a:gdLst/>
            <a:ahLst/>
            <a:cxnLst/>
            <a:rect l="l" t="t" r="r" b="b"/>
            <a:pathLst>
              <a:path w="12186176" h="6858000" extrusionOk="0">
                <a:moveTo>
                  <a:pt x="3667435" y="0"/>
                </a:moveTo>
                <a:lnTo>
                  <a:pt x="12186176" y="0"/>
                </a:lnTo>
                <a:lnTo>
                  <a:pt x="12186176" y="6858000"/>
                </a:lnTo>
                <a:lnTo>
                  <a:pt x="0" y="6858000"/>
                </a:lnTo>
                <a:lnTo>
                  <a:pt x="0" y="4292409"/>
                </a:lnTo>
                <a:lnTo>
                  <a:pt x="422331" y="4714740"/>
                </a:lnTo>
                <a:lnTo>
                  <a:pt x="4402253" y="7348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8551381" y="3291908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8885615" y="3420618"/>
            <a:ext cx="15738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Faz compras com mais frequência</a:t>
            </a:r>
          </a:p>
        </p:txBody>
      </p:sp>
      <p:grpSp>
        <p:nvGrpSpPr>
          <p:cNvPr id="389" name="Google Shape;389;p13"/>
          <p:cNvGrpSpPr/>
          <p:nvPr/>
        </p:nvGrpSpPr>
        <p:grpSpPr>
          <a:xfrm>
            <a:off x="8365780" y="3593714"/>
            <a:ext cx="392430" cy="395784"/>
            <a:chOff x="8365780" y="3593714"/>
            <a:chExt cx="392430" cy="395784"/>
          </a:xfrm>
        </p:grpSpPr>
        <p:sp>
          <p:nvSpPr>
            <p:cNvPr id="390" name="Google Shape;390;p13"/>
            <p:cNvSpPr/>
            <p:nvPr/>
          </p:nvSpPr>
          <p:spPr>
            <a:xfrm>
              <a:off x="8365780" y="3593714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13"/>
            <p:cNvSpPr txBox="1"/>
            <p:nvPr/>
          </p:nvSpPr>
          <p:spPr>
            <a:xfrm>
              <a:off x="8398462" y="3620166"/>
              <a:ext cx="3369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5</a:t>
              </a:r>
              <a:endParaRPr dirty="0"/>
            </a:p>
          </p:txBody>
        </p:sp>
      </p:grpSp>
      <p:sp>
        <p:nvSpPr>
          <p:cNvPr id="392" name="Google Shape;392;p13"/>
          <p:cNvSpPr/>
          <p:nvPr/>
        </p:nvSpPr>
        <p:spPr>
          <a:xfrm>
            <a:off x="8551381" y="2022914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8885615" y="2259345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Tem maior escolaridade</a:t>
            </a:r>
          </a:p>
        </p:txBody>
      </p:sp>
      <p:grpSp>
        <p:nvGrpSpPr>
          <p:cNvPr id="394" name="Google Shape;394;p13"/>
          <p:cNvGrpSpPr/>
          <p:nvPr/>
        </p:nvGrpSpPr>
        <p:grpSpPr>
          <a:xfrm>
            <a:off x="8365780" y="2324720"/>
            <a:ext cx="392430" cy="392430"/>
            <a:chOff x="8365780" y="2324720"/>
            <a:chExt cx="392430" cy="392430"/>
          </a:xfrm>
        </p:grpSpPr>
        <p:sp>
          <p:nvSpPr>
            <p:cNvPr id="395" name="Google Shape;395;p13"/>
            <p:cNvSpPr/>
            <p:nvPr/>
          </p:nvSpPr>
          <p:spPr>
            <a:xfrm>
              <a:off x="8365780" y="2324720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13"/>
            <p:cNvSpPr txBox="1"/>
            <p:nvPr/>
          </p:nvSpPr>
          <p:spPr>
            <a:xfrm>
              <a:off x="8379412" y="2343552"/>
              <a:ext cx="3465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 dirty="0"/>
            </a:p>
          </p:txBody>
        </p:sp>
      </p:grpSp>
      <p:sp>
        <p:nvSpPr>
          <p:cNvPr id="397" name="Google Shape;397;p13"/>
          <p:cNvSpPr/>
          <p:nvPr/>
        </p:nvSpPr>
        <p:spPr>
          <a:xfrm>
            <a:off x="8551381" y="4589757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13"/>
          <p:cNvSpPr txBox="1"/>
          <p:nvPr/>
        </p:nvSpPr>
        <p:spPr>
          <a:xfrm>
            <a:off x="8885615" y="4826188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Aceita mais campanhas</a:t>
            </a:r>
          </a:p>
        </p:txBody>
      </p:sp>
      <p:grpSp>
        <p:nvGrpSpPr>
          <p:cNvPr id="399" name="Google Shape;399;p13"/>
          <p:cNvGrpSpPr/>
          <p:nvPr/>
        </p:nvGrpSpPr>
        <p:grpSpPr>
          <a:xfrm>
            <a:off x="8365780" y="4891563"/>
            <a:ext cx="392430" cy="392430"/>
            <a:chOff x="8365780" y="4891563"/>
            <a:chExt cx="392430" cy="392430"/>
          </a:xfrm>
        </p:grpSpPr>
        <p:sp>
          <p:nvSpPr>
            <p:cNvPr id="400" name="Google Shape;400;p13"/>
            <p:cNvSpPr/>
            <p:nvPr/>
          </p:nvSpPr>
          <p:spPr>
            <a:xfrm>
              <a:off x="8365780" y="4891563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3"/>
            <p:cNvSpPr txBox="1"/>
            <p:nvPr/>
          </p:nvSpPr>
          <p:spPr>
            <a:xfrm>
              <a:off x="8403888" y="4914205"/>
              <a:ext cx="330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6</a:t>
              </a:r>
              <a:endParaRPr dirty="0"/>
            </a:p>
          </p:txBody>
        </p:sp>
      </p:grpSp>
      <p:sp>
        <p:nvSpPr>
          <p:cNvPr id="402" name="Google Shape;402;p13"/>
          <p:cNvSpPr/>
          <p:nvPr/>
        </p:nvSpPr>
        <p:spPr>
          <a:xfrm flipH="1">
            <a:off x="3367029" y="3291908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 flipH="1">
            <a:off x="1665795" y="3528339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Faz mais compras</a:t>
            </a:r>
          </a:p>
        </p:txBody>
      </p:sp>
      <p:grpSp>
        <p:nvGrpSpPr>
          <p:cNvPr id="404" name="Google Shape;404;p13"/>
          <p:cNvGrpSpPr/>
          <p:nvPr/>
        </p:nvGrpSpPr>
        <p:grpSpPr>
          <a:xfrm>
            <a:off x="3367029" y="3580607"/>
            <a:ext cx="392430" cy="392430"/>
            <a:chOff x="3367029" y="3593714"/>
            <a:chExt cx="392430" cy="392430"/>
          </a:xfrm>
        </p:grpSpPr>
        <p:sp>
          <p:nvSpPr>
            <p:cNvPr id="405" name="Google Shape;405;p13"/>
            <p:cNvSpPr/>
            <p:nvPr/>
          </p:nvSpPr>
          <p:spPr>
            <a:xfrm flipH="1">
              <a:off x="3367029" y="3593714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13"/>
            <p:cNvSpPr txBox="1"/>
            <p:nvPr/>
          </p:nvSpPr>
          <p:spPr>
            <a:xfrm flipH="1">
              <a:off x="3401327" y="3612546"/>
              <a:ext cx="316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 dirty="0"/>
            </a:p>
          </p:txBody>
        </p:sp>
      </p:grpSp>
      <p:sp>
        <p:nvSpPr>
          <p:cNvPr id="407" name="Google Shape;407;p13"/>
          <p:cNvSpPr/>
          <p:nvPr/>
        </p:nvSpPr>
        <p:spPr>
          <a:xfrm flipH="1">
            <a:off x="3367029" y="2022914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3"/>
          <p:cNvSpPr txBox="1"/>
          <p:nvPr/>
        </p:nvSpPr>
        <p:spPr>
          <a:xfrm flipH="1">
            <a:off x="1665795" y="2259345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Renda média alta</a:t>
            </a:r>
            <a:endParaRPr sz="1400" dirty="0">
              <a:solidFill>
                <a:schemeClr val="dk1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13"/>
          <p:cNvGrpSpPr/>
          <p:nvPr/>
        </p:nvGrpSpPr>
        <p:grpSpPr>
          <a:xfrm>
            <a:off x="3367029" y="2311613"/>
            <a:ext cx="392430" cy="399594"/>
            <a:chOff x="3367029" y="2324720"/>
            <a:chExt cx="392430" cy="399594"/>
          </a:xfrm>
        </p:grpSpPr>
        <p:sp>
          <p:nvSpPr>
            <p:cNvPr id="410" name="Google Shape;410;p13"/>
            <p:cNvSpPr/>
            <p:nvPr/>
          </p:nvSpPr>
          <p:spPr>
            <a:xfrm flipH="1">
              <a:off x="3367029" y="2324720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13"/>
            <p:cNvSpPr txBox="1"/>
            <p:nvPr/>
          </p:nvSpPr>
          <p:spPr>
            <a:xfrm flipH="1">
              <a:off x="3432845" y="2354982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 dirty="0"/>
            </a:p>
          </p:txBody>
        </p:sp>
      </p:grpSp>
      <p:sp>
        <p:nvSpPr>
          <p:cNvPr id="412" name="Google Shape;412;p13"/>
          <p:cNvSpPr/>
          <p:nvPr/>
        </p:nvSpPr>
        <p:spPr>
          <a:xfrm flipH="1">
            <a:off x="3367029" y="4589757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 flipH="1">
            <a:off x="1665795" y="4826188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Gasta mais em compras</a:t>
            </a:r>
          </a:p>
        </p:txBody>
      </p:sp>
      <p:grpSp>
        <p:nvGrpSpPr>
          <p:cNvPr id="414" name="Google Shape;414;p13"/>
          <p:cNvGrpSpPr/>
          <p:nvPr/>
        </p:nvGrpSpPr>
        <p:grpSpPr>
          <a:xfrm>
            <a:off x="3367029" y="4891563"/>
            <a:ext cx="392430" cy="397042"/>
            <a:chOff x="3367029" y="4891563"/>
            <a:chExt cx="392430" cy="397042"/>
          </a:xfrm>
        </p:grpSpPr>
        <p:sp>
          <p:nvSpPr>
            <p:cNvPr id="415" name="Google Shape;415;p13"/>
            <p:cNvSpPr/>
            <p:nvPr/>
          </p:nvSpPr>
          <p:spPr>
            <a:xfrm flipH="1">
              <a:off x="3367029" y="4891563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13"/>
            <p:cNvSpPr txBox="1"/>
            <p:nvPr/>
          </p:nvSpPr>
          <p:spPr>
            <a:xfrm flipH="1">
              <a:off x="3404237" y="4919273"/>
              <a:ext cx="3273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 dirty="0"/>
            </a:p>
          </p:txBody>
        </p:sp>
      </p:grpSp>
      <p:grpSp>
        <p:nvGrpSpPr>
          <p:cNvPr id="417" name="Google Shape;417;p13"/>
          <p:cNvGrpSpPr/>
          <p:nvPr/>
        </p:nvGrpSpPr>
        <p:grpSpPr>
          <a:xfrm>
            <a:off x="4301754" y="2194560"/>
            <a:ext cx="3540978" cy="3233066"/>
            <a:chOff x="4301754" y="2194560"/>
            <a:chExt cx="3540978" cy="3233066"/>
          </a:xfrm>
        </p:grpSpPr>
        <p:sp>
          <p:nvSpPr>
            <p:cNvPr id="418" name="Google Shape;418;p13"/>
            <p:cNvSpPr/>
            <p:nvPr/>
          </p:nvSpPr>
          <p:spPr>
            <a:xfrm>
              <a:off x="4301754" y="2194560"/>
              <a:ext cx="3540978" cy="323306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127981" y="2231680"/>
              <a:ext cx="1904632" cy="853894"/>
            </a:xfrm>
            <a:custGeom>
              <a:avLst/>
              <a:gdLst/>
              <a:ahLst/>
              <a:cxnLst/>
              <a:rect l="l" t="t" r="r" b="b"/>
              <a:pathLst>
                <a:path w="1904632" h="853894" extrusionOk="0">
                  <a:moveTo>
                    <a:pt x="1859" y="0"/>
                  </a:moveTo>
                  <a:lnTo>
                    <a:pt x="1901373" y="0"/>
                  </a:lnTo>
                  <a:lnTo>
                    <a:pt x="1904632" y="6517"/>
                  </a:lnTo>
                  <a:lnTo>
                    <a:pt x="1385639" y="853894"/>
                  </a:lnTo>
                  <a:lnTo>
                    <a:pt x="517323" y="853894"/>
                  </a:lnTo>
                  <a:lnTo>
                    <a:pt x="0" y="3718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342237" y="2235399"/>
              <a:ext cx="1303066" cy="1577838"/>
            </a:xfrm>
            <a:custGeom>
              <a:avLst/>
              <a:gdLst/>
              <a:ahLst/>
              <a:cxnLst/>
              <a:rect l="l" t="t" r="r" b="b"/>
              <a:pathLst>
                <a:path w="1303066" h="1577838" extrusionOk="0">
                  <a:moveTo>
                    <a:pt x="785744" y="0"/>
                  </a:moveTo>
                  <a:lnTo>
                    <a:pt x="1303066" y="850175"/>
                  </a:lnTo>
                  <a:lnTo>
                    <a:pt x="1302452" y="850175"/>
                  </a:lnTo>
                  <a:lnTo>
                    <a:pt x="941796" y="1571486"/>
                  </a:lnTo>
                  <a:lnTo>
                    <a:pt x="944887" y="1577668"/>
                  </a:lnTo>
                  <a:lnTo>
                    <a:pt x="3176" y="1577838"/>
                  </a:lnTo>
                  <a:lnTo>
                    <a:pt x="0" y="1571486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345413" y="3813067"/>
              <a:ext cx="1297494" cy="1565319"/>
            </a:xfrm>
            <a:custGeom>
              <a:avLst/>
              <a:gdLst/>
              <a:ahLst/>
              <a:cxnLst/>
              <a:rect l="l" t="t" r="r" b="b"/>
              <a:pathLst>
                <a:path w="1297494" h="1565319" extrusionOk="0">
                  <a:moveTo>
                    <a:pt x="941711" y="0"/>
                  </a:moveTo>
                  <a:lnTo>
                    <a:pt x="1297494" y="711564"/>
                  </a:lnTo>
                  <a:lnTo>
                    <a:pt x="782575" y="1565319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127989" y="4524634"/>
              <a:ext cx="1904547" cy="857457"/>
            </a:xfrm>
            <a:custGeom>
              <a:avLst/>
              <a:gdLst/>
              <a:ahLst/>
              <a:cxnLst/>
              <a:rect l="l" t="t" r="r" b="b"/>
              <a:pathLst>
                <a:path w="1904547" h="857457" extrusionOk="0">
                  <a:moveTo>
                    <a:pt x="514919" y="0"/>
                  </a:moveTo>
                  <a:lnTo>
                    <a:pt x="516700" y="3563"/>
                  </a:lnTo>
                  <a:lnTo>
                    <a:pt x="1386517" y="3563"/>
                  </a:lnTo>
                  <a:lnTo>
                    <a:pt x="1387098" y="2401"/>
                  </a:lnTo>
                  <a:lnTo>
                    <a:pt x="1904547" y="851094"/>
                  </a:lnTo>
                  <a:lnTo>
                    <a:pt x="1901365" y="857457"/>
                  </a:lnTo>
                  <a:lnTo>
                    <a:pt x="1851" y="857457"/>
                  </a:lnTo>
                  <a:lnTo>
                    <a:pt x="0" y="853754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515089" y="3803786"/>
              <a:ext cx="1301869" cy="1571941"/>
            </a:xfrm>
            <a:custGeom>
              <a:avLst/>
              <a:gdLst/>
              <a:ahLst/>
              <a:cxnLst/>
              <a:rect l="l" t="t" r="r" b="b"/>
              <a:pathLst>
                <a:path w="1301869" h="1571941" extrusionOk="0">
                  <a:moveTo>
                    <a:pt x="1300319" y="0"/>
                  </a:moveTo>
                  <a:lnTo>
                    <a:pt x="1301869" y="3100"/>
                  </a:lnTo>
                  <a:lnTo>
                    <a:pt x="517448" y="1571941"/>
                  </a:lnTo>
                  <a:lnTo>
                    <a:pt x="0" y="723248"/>
                  </a:lnTo>
                  <a:lnTo>
                    <a:pt x="359713" y="3822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14509" y="2238198"/>
              <a:ext cx="1302452" cy="1569410"/>
            </a:xfrm>
            <a:custGeom>
              <a:avLst/>
              <a:gdLst/>
              <a:ahLst/>
              <a:cxnLst/>
              <a:rect l="l" t="t" r="r" b="b"/>
              <a:pathLst>
                <a:path w="1302452" h="1569410" extrusionOk="0">
                  <a:moveTo>
                    <a:pt x="1300902" y="1565588"/>
                  </a:moveTo>
                  <a:lnTo>
                    <a:pt x="1302452" y="1568688"/>
                  </a:lnTo>
                  <a:lnTo>
                    <a:pt x="1302451" y="1568687"/>
                  </a:lnTo>
                  <a:lnTo>
                    <a:pt x="1300902" y="1565588"/>
                  </a:lnTo>
                  <a:close/>
                  <a:moveTo>
                    <a:pt x="518107" y="0"/>
                  </a:moveTo>
                  <a:lnTo>
                    <a:pt x="1300902" y="1565588"/>
                  </a:lnTo>
                  <a:lnTo>
                    <a:pt x="360296" y="1569410"/>
                  </a:lnTo>
                  <a:lnTo>
                    <a:pt x="0" y="847376"/>
                  </a:lnTo>
                  <a:lnTo>
                    <a:pt x="518107" y="0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252511" y="3055093"/>
              <a:ext cx="1656000" cy="1512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  <a:effectLst>
              <a:outerShdw blurRad="101600" sx="105000" sy="105000" algn="ctr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4921753" y="2766150"/>
              <a:ext cx="2301720" cy="2086890"/>
            </a:xfrm>
            <a:custGeom>
              <a:avLst/>
              <a:gdLst/>
              <a:ahLst/>
              <a:cxnLst/>
              <a:rect l="l" t="t" r="r" b="b"/>
              <a:pathLst>
                <a:path w="3474720" h="3150410" extrusionOk="0">
                  <a:moveTo>
                    <a:pt x="1302452" y="853894"/>
                  </a:moveTo>
                  <a:lnTo>
                    <a:pt x="941796" y="1575205"/>
                  </a:lnTo>
                  <a:lnTo>
                    <a:pt x="1302452" y="2296516"/>
                  </a:lnTo>
                  <a:lnTo>
                    <a:pt x="2172269" y="2296516"/>
                  </a:lnTo>
                  <a:lnTo>
                    <a:pt x="2532924" y="1575205"/>
                  </a:lnTo>
                  <a:lnTo>
                    <a:pt x="2172269" y="853894"/>
                  </a:lnTo>
                  <a:close/>
                  <a:moveTo>
                    <a:pt x="787603" y="0"/>
                  </a:moveTo>
                  <a:lnTo>
                    <a:pt x="2687117" y="0"/>
                  </a:lnTo>
                  <a:lnTo>
                    <a:pt x="3474720" y="1575205"/>
                  </a:lnTo>
                  <a:lnTo>
                    <a:pt x="2687117" y="3150410"/>
                  </a:lnTo>
                  <a:lnTo>
                    <a:pt x="787603" y="3150410"/>
                  </a:lnTo>
                  <a:lnTo>
                    <a:pt x="0" y="1575205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7" name="Google Shape;427;p13" descr="Gráfico de barras com tendência ascendente com preenchimento sólid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15043" y="33327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3" descr="Fixar com preenchimento sólid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9970" y="4144568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3" descr="Chave com preenchimento sólid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78200" y="479587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3" descr="Documento com preenchimento sólido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55361" y="4200852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3" descr="Gráfico de pizza com preenchimento sólido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89163" y="3013720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3" descr="Apresentação com gráfico de barras com preenchimento sólido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9957" y="2432834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3" descr="Lupa com preenchimento sólid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804478" y="296648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13"/>
          <p:cNvSpPr/>
          <p:nvPr/>
        </p:nvSpPr>
        <p:spPr>
          <a:xfrm rot="-2700000">
            <a:off x="1089808" y="6213697"/>
            <a:ext cx="1728000" cy="1728000"/>
          </a:xfrm>
          <a:custGeom>
            <a:avLst/>
            <a:gdLst>
              <a:gd name="connsiteX0" fmla="*/ 0 w 1728000"/>
              <a:gd name="connsiteY0" fmla="*/ 0 h 1728000"/>
              <a:gd name="connsiteX1" fmla="*/ 1728000 w 1728000"/>
              <a:gd name="connsiteY1" fmla="*/ 0 h 1728000"/>
              <a:gd name="connsiteX2" fmla="*/ 1728000 w 1728000"/>
              <a:gd name="connsiteY2" fmla="*/ 1728000 h 1728000"/>
              <a:gd name="connsiteX3" fmla="*/ 0 w 1728000"/>
              <a:gd name="connsiteY3" fmla="*/ 1728000 h 1728000"/>
              <a:gd name="connsiteX4" fmla="*/ 0 w 1728000"/>
              <a:gd name="connsiteY4" fmla="*/ 0 h 1728000"/>
              <a:gd name="connsiteX0" fmla="*/ 0 w 1728000"/>
              <a:gd name="connsiteY0" fmla="*/ 0 h 1728000"/>
              <a:gd name="connsiteX1" fmla="*/ 1728000 w 1728000"/>
              <a:gd name="connsiteY1" fmla="*/ 0 h 1728000"/>
              <a:gd name="connsiteX2" fmla="*/ 1728000 w 1728000"/>
              <a:gd name="connsiteY2" fmla="*/ 1728000 h 1728000"/>
              <a:gd name="connsiteX3" fmla="*/ 925783 w 1728000"/>
              <a:gd name="connsiteY3" fmla="*/ 934472 h 1728000"/>
              <a:gd name="connsiteX4" fmla="*/ 0 w 1728000"/>
              <a:gd name="connsiteY4" fmla="*/ 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28000">
                <a:moveTo>
                  <a:pt x="0" y="0"/>
                </a:moveTo>
                <a:lnTo>
                  <a:pt x="1728000" y="0"/>
                </a:lnTo>
                <a:lnTo>
                  <a:pt x="1728000" y="1728000"/>
                </a:lnTo>
                <a:lnTo>
                  <a:pt x="925783" y="934472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3"/>
          <p:cNvSpPr/>
          <p:nvPr/>
        </p:nvSpPr>
        <p:spPr>
          <a:xfrm rot="-2700000">
            <a:off x="9516657" y="-1541764"/>
            <a:ext cx="2743232" cy="3740240"/>
          </a:xfrm>
          <a:custGeom>
            <a:avLst/>
            <a:gdLst>
              <a:gd name="connsiteX0" fmla="*/ 0 w 2743232"/>
              <a:gd name="connsiteY0" fmla="*/ 0 h 3740240"/>
              <a:gd name="connsiteX1" fmla="*/ 2743232 w 2743232"/>
              <a:gd name="connsiteY1" fmla="*/ 0 h 3740240"/>
              <a:gd name="connsiteX2" fmla="*/ 2743232 w 2743232"/>
              <a:gd name="connsiteY2" fmla="*/ 3740240 h 3740240"/>
              <a:gd name="connsiteX3" fmla="*/ 0 w 2743232"/>
              <a:gd name="connsiteY3" fmla="*/ 3740240 h 3740240"/>
              <a:gd name="connsiteX4" fmla="*/ 0 w 2743232"/>
              <a:gd name="connsiteY4" fmla="*/ 0 h 3740240"/>
              <a:gd name="connsiteX0" fmla="*/ 0 w 2743232"/>
              <a:gd name="connsiteY0" fmla="*/ 0 h 3740240"/>
              <a:gd name="connsiteX1" fmla="*/ 2581587 w 2743232"/>
              <a:gd name="connsiteY1" fmla="*/ 2586314 h 3740240"/>
              <a:gd name="connsiteX2" fmla="*/ 2743232 w 2743232"/>
              <a:gd name="connsiteY2" fmla="*/ 3740240 h 3740240"/>
              <a:gd name="connsiteX3" fmla="*/ 0 w 2743232"/>
              <a:gd name="connsiteY3" fmla="*/ 3740240 h 3740240"/>
              <a:gd name="connsiteX4" fmla="*/ 0 w 2743232"/>
              <a:gd name="connsiteY4" fmla="*/ 0 h 37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32" h="3740240">
                <a:moveTo>
                  <a:pt x="0" y="0"/>
                </a:moveTo>
                <a:lnTo>
                  <a:pt x="2581587" y="2586314"/>
                </a:lnTo>
                <a:lnTo>
                  <a:pt x="2743232" y="3740240"/>
                </a:lnTo>
                <a:lnTo>
                  <a:pt x="0" y="3740240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303;p9">
            <a:extLst>
              <a:ext uri="{FF2B5EF4-FFF2-40B4-BE49-F238E27FC236}">
                <a16:creationId xmlns:a16="http://schemas.microsoft.com/office/drawing/2014/main" id="{C4135B1A-36B1-8477-E3F8-310E56C426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0642" y="881075"/>
            <a:ext cx="412074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Brainstorm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5" name="Google Shape;306;p9">
            <a:extLst>
              <a:ext uri="{FF2B5EF4-FFF2-40B4-BE49-F238E27FC236}">
                <a16:creationId xmlns:a16="http://schemas.microsoft.com/office/drawing/2014/main" id="{CD2EE4DA-194E-BD1D-F074-C9FC2170CD6C}"/>
              </a:ext>
            </a:extLst>
          </p:cNvPr>
          <p:cNvSpPr txBox="1"/>
          <p:nvPr/>
        </p:nvSpPr>
        <p:spPr>
          <a:xfrm>
            <a:off x="3708883" y="910833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6" name="Google Shape;302;p9">
            <a:extLst>
              <a:ext uri="{FF2B5EF4-FFF2-40B4-BE49-F238E27FC236}">
                <a16:creationId xmlns:a16="http://schemas.microsoft.com/office/drawing/2014/main" id="{D6D562E3-779B-2F23-B776-51C20E04EA81}"/>
              </a:ext>
            </a:extLst>
          </p:cNvPr>
          <p:cNvSpPr txBox="1"/>
          <p:nvPr/>
        </p:nvSpPr>
        <p:spPr>
          <a:xfrm>
            <a:off x="3794989" y="1659342"/>
            <a:ext cx="4541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Clientes que aceitam campanhas</a:t>
            </a:r>
            <a:endParaRPr lang="pt-BR" i="1" dirty="0">
              <a:latin typeface="Montserrat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F532F426-9763-C6B6-6562-E568728A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>
            <a:extLst>
              <a:ext uri="{FF2B5EF4-FFF2-40B4-BE49-F238E27FC236}">
                <a16:creationId xmlns:a16="http://schemas.microsoft.com/office/drawing/2014/main" id="{6EA7071F-CE0C-0D75-1D92-4725F94B03A6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7348F174-91DD-3EA2-0260-198D525AA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Projeção de Resultados*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0C5EC3C5-BE00-8656-CCD6-9E8EC3324B5D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05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3" name="Google Shape;293;p8">
            <a:extLst>
              <a:ext uri="{FF2B5EF4-FFF2-40B4-BE49-F238E27FC236}">
                <a16:creationId xmlns:a16="http://schemas.microsoft.com/office/drawing/2014/main" id="{FEF0CA9E-702C-173E-8A7D-4A6D4208D76A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94;p8">
            <a:extLst>
              <a:ext uri="{FF2B5EF4-FFF2-40B4-BE49-F238E27FC236}">
                <a16:creationId xmlns:a16="http://schemas.microsoft.com/office/drawing/2014/main" id="{9379F8F9-6DF1-D688-7FE3-54D2C2C3A57F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539B76FB-4736-50B0-3EEE-9B24C2502BC1}"/>
              </a:ext>
            </a:extLst>
          </p:cNvPr>
          <p:cNvSpPr/>
          <p:nvPr/>
        </p:nvSpPr>
        <p:spPr>
          <a:xfrm>
            <a:off x="5532776" y="3516291"/>
            <a:ext cx="1288701" cy="978786"/>
          </a:xfrm>
          <a:prstGeom prst="rightArrow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303;p9">
            <a:extLst>
              <a:ext uri="{FF2B5EF4-FFF2-40B4-BE49-F238E27FC236}">
                <a16:creationId xmlns:a16="http://schemas.microsoft.com/office/drawing/2014/main" id="{6D035E63-52E7-4DB3-9CCE-166EC9185166}"/>
              </a:ext>
            </a:extLst>
          </p:cNvPr>
          <p:cNvSpPr txBox="1">
            <a:spLocks/>
          </p:cNvSpPr>
          <p:nvPr/>
        </p:nvSpPr>
        <p:spPr>
          <a:xfrm>
            <a:off x="1842787" y="2004055"/>
            <a:ext cx="3433146" cy="762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3200" dirty="0">
                <a:solidFill>
                  <a:srgbClr val="7F7F7F"/>
                </a:solidFill>
                <a:latin typeface="Montserrat" pitchFamily="2" charset="0"/>
              </a:rPr>
              <a:t>Antes</a:t>
            </a:r>
          </a:p>
        </p:txBody>
      </p:sp>
      <p:sp>
        <p:nvSpPr>
          <p:cNvPr id="9" name="Google Shape;303;p9">
            <a:extLst>
              <a:ext uri="{FF2B5EF4-FFF2-40B4-BE49-F238E27FC236}">
                <a16:creationId xmlns:a16="http://schemas.microsoft.com/office/drawing/2014/main" id="{3937F593-E17C-B400-3A07-98A4DF18A19D}"/>
              </a:ext>
            </a:extLst>
          </p:cNvPr>
          <p:cNvSpPr txBox="1">
            <a:spLocks/>
          </p:cNvSpPr>
          <p:nvPr/>
        </p:nvSpPr>
        <p:spPr>
          <a:xfrm>
            <a:off x="7347304" y="2005969"/>
            <a:ext cx="3433146" cy="762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3200" dirty="0">
                <a:solidFill>
                  <a:srgbClr val="7F7F7F"/>
                </a:solidFill>
                <a:latin typeface="Montserrat" pitchFamily="2" charset="0"/>
              </a:rPr>
              <a:t>Depois</a:t>
            </a:r>
          </a:p>
        </p:txBody>
      </p:sp>
      <p:sp>
        <p:nvSpPr>
          <p:cNvPr id="10" name="Google Shape;302;p9">
            <a:extLst>
              <a:ext uri="{FF2B5EF4-FFF2-40B4-BE49-F238E27FC236}">
                <a16:creationId xmlns:a16="http://schemas.microsoft.com/office/drawing/2014/main" id="{1590F411-CFB0-20B9-DE1B-31CBCF979A97}"/>
              </a:ext>
            </a:extLst>
          </p:cNvPr>
          <p:cNvSpPr txBox="1"/>
          <p:nvPr/>
        </p:nvSpPr>
        <p:spPr>
          <a:xfrm>
            <a:off x="1748195" y="3040430"/>
            <a:ext cx="362233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15,1%: </a:t>
            </a:r>
            <a:r>
              <a:rPr lang="pt-BR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Aceitariam futuras campanhas</a:t>
            </a:r>
            <a:endParaRPr lang="pt-BR" dirty="0">
              <a:latin typeface="Montserrat" pitchFamily="2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 b="1" dirty="0">
              <a:solidFill>
                <a:srgbClr val="FF0000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84,9</a:t>
            </a:r>
            <a:r>
              <a:rPr lang="pt-BR" sz="1800" b="1" dirty="0">
                <a:solidFill>
                  <a:srgbClr val="FF000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%: </a:t>
            </a: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Não aceitariam futuras campanhas</a:t>
            </a:r>
          </a:p>
        </p:txBody>
      </p:sp>
      <p:sp>
        <p:nvSpPr>
          <p:cNvPr id="11" name="Google Shape;302;p9">
            <a:extLst>
              <a:ext uri="{FF2B5EF4-FFF2-40B4-BE49-F238E27FC236}">
                <a16:creationId xmlns:a16="http://schemas.microsoft.com/office/drawing/2014/main" id="{4CF1BEB5-FF79-B68D-0E46-19B2E7F3CD32}"/>
              </a:ext>
            </a:extLst>
          </p:cNvPr>
          <p:cNvSpPr txBox="1"/>
          <p:nvPr/>
        </p:nvSpPr>
        <p:spPr>
          <a:xfrm>
            <a:off x="7252712" y="3026435"/>
            <a:ext cx="362233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100,0%: </a:t>
            </a:r>
            <a:r>
              <a:rPr lang="pt-BR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Aceitariam futuras campanhas</a:t>
            </a:r>
            <a:endParaRPr lang="pt-BR" dirty="0">
              <a:latin typeface="Montserrat" pitchFamily="2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 b="1" dirty="0">
              <a:solidFill>
                <a:srgbClr val="FF0000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FF000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0</a:t>
            </a:r>
            <a:r>
              <a:rPr lang="pt-BR" sz="1800" b="1" dirty="0">
                <a:solidFill>
                  <a:srgbClr val="FF000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,00%: </a:t>
            </a: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Não aceitariam futuras campanhas</a:t>
            </a:r>
          </a:p>
        </p:txBody>
      </p:sp>
      <p:sp>
        <p:nvSpPr>
          <p:cNvPr id="12" name="Google Shape;302;p9">
            <a:extLst>
              <a:ext uri="{FF2B5EF4-FFF2-40B4-BE49-F238E27FC236}">
                <a16:creationId xmlns:a16="http://schemas.microsoft.com/office/drawing/2014/main" id="{C5EA822B-CF3D-CCAE-36C6-8D8D2B2B2722}"/>
              </a:ext>
            </a:extLst>
          </p:cNvPr>
          <p:cNvSpPr txBox="1"/>
          <p:nvPr/>
        </p:nvSpPr>
        <p:spPr>
          <a:xfrm>
            <a:off x="963376" y="5715188"/>
            <a:ext cx="983410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* Essa projeção de resultados apresenta o potencial da adoção plena das soluções apontadas e considera que todas terão o resultado esperado. </a:t>
            </a:r>
            <a:r>
              <a:rPr lang="pt-BR" sz="1200" b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No entanto, é preciso frisar que as condições aplicadas são para um grupo de clientes que está propenso a aceitar futuras campanhas e representa o potencial máximo desse estudo</a:t>
            </a:r>
            <a:r>
              <a:rPr lang="pt-BR" sz="12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. Dessa forma, é preciso entender com as demais áreas da empresa se há viabilidade na aplicação das ideias apresentadas ou se serão necessários mais estudos com novas soluções.</a:t>
            </a:r>
            <a:endParaRPr lang="pt-BR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ED2181B9-6895-96A0-A410-5738FCFB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>
            <a:extLst>
              <a:ext uri="{FF2B5EF4-FFF2-40B4-BE49-F238E27FC236}">
                <a16:creationId xmlns:a16="http://schemas.microsoft.com/office/drawing/2014/main" id="{2857B825-522A-24B6-3C68-50D2258E7555}"/>
              </a:ext>
            </a:extLst>
          </p:cNvPr>
          <p:cNvPicPr preferRelativeResize="0"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r="12187"/>
          <a:stretch/>
        </p:blipFill>
        <p:spPr>
          <a:xfrm>
            <a:off x="3952042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1F3B30C1-3E01-733A-F897-F7D70C0A4E18}"/>
              </a:ext>
            </a:extLst>
          </p:cNvPr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5">
            <a:extLst>
              <a:ext uri="{FF2B5EF4-FFF2-40B4-BE49-F238E27FC236}">
                <a16:creationId xmlns:a16="http://schemas.microsoft.com/office/drawing/2014/main" id="{06931FB4-B243-4092-422A-97705B03C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137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Potencial </a:t>
            </a:r>
            <a:b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</a:b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de Impacto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58" name="Google Shape;158;p5">
            <a:extLst>
              <a:ext uri="{FF2B5EF4-FFF2-40B4-BE49-F238E27FC236}">
                <a16:creationId xmlns:a16="http://schemas.microsoft.com/office/drawing/2014/main" id="{8B971EBB-0A83-CA19-F382-C3EE48A03A39}"/>
              </a:ext>
            </a:extLst>
          </p:cNvPr>
          <p:cNvSpPr txBox="1"/>
          <p:nvPr/>
        </p:nvSpPr>
        <p:spPr>
          <a:xfrm>
            <a:off x="259773" y="1147362"/>
            <a:ext cx="8324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06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155;p5">
            <a:extLst>
              <a:ext uri="{FF2B5EF4-FFF2-40B4-BE49-F238E27FC236}">
                <a16:creationId xmlns:a16="http://schemas.microsoft.com/office/drawing/2014/main" id="{223E0A8A-5866-7CB6-44CB-B4F3BAB3F0BB}"/>
              </a:ext>
            </a:extLst>
          </p:cNvPr>
          <p:cNvSpPr/>
          <p:nvPr/>
        </p:nvSpPr>
        <p:spPr>
          <a:xfrm rot="18900000">
            <a:off x="7070723" y="3858345"/>
            <a:ext cx="7406645" cy="3864826"/>
          </a:xfrm>
          <a:custGeom>
            <a:avLst/>
            <a:gdLst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0 w 7406645"/>
              <a:gd name="connsiteY3" fmla="*/ 3864826 h 3864826"/>
              <a:gd name="connsiteX4" fmla="*/ 0 w 7406645"/>
              <a:gd name="connsiteY4" fmla="*/ 0 h 3864826"/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3908860 w 7406645"/>
              <a:gd name="connsiteY3" fmla="*/ 3850131 h 3864826"/>
              <a:gd name="connsiteX4" fmla="*/ 0 w 7406645"/>
              <a:gd name="connsiteY4" fmla="*/ 0 h 38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6645" h="3864826">
                <a:moveTo>
                  <a:pt x="0" y="0"/>
                </a:moveTo>
                <a:lnTo>
                  <a:pt x="7406645" y="0"/>
                </a:lnTo>
                <a:lnTo>
                  <a:pt x="7406645" y="3864826"/>
                </a:lnTo>
                <a:lnTo>
                  <a:pt x="3908860" y="3850131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65B576DD-E39A-01A0-AF1A-6B751FD1562F}"/>
              </a:ext>
            </a:extLst>
          </p:cNvPr>
          <p:cNvSpPr txBox="1"/>
          <p:nvPr/>
        </p:nvSpPr>
        <p:spPr>
          <a:xfrm>
            <a:off x="1092200" y="2751237"/>
            <a:ext cx="9715405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FF6200"/>
                </a:solidFill>
                <a:latin typeface="Montserrat" pitchFamily="2" charset="0"/>
              </a:rPr>
              <a:t>Cenário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Montserrat" pitchFamily="2" charset="0"/>
              </a:rPr>
              <a:t>Receita: </a:t>
            </a:r>
            <a:r>
              <a:rPr lang="pt-BR" dirty="0">
                <a:latin typeface="Montserrat" pitchFamily="2" charset="0"/>
              </a:rPr>
              <a:t>R$ 20 milhões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Montserrat" pitchFamily="2" charset="0"/>
              </a:rPr>
              <a:t>Conversão de campanhas: </a:t>
            </a:r>
            <a:r>
              <a:rPr lang="pt-BR" dirty="0">
                <a:latin typeface="Montserrat" pitchFamily="2" charset="0"/>
              </a:rPr>
              <a:t>+ 10%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Montserrat" pitchFamily="2" charset="0"/>
              </a:rPr>
              <a:t>Faturamento adicional: </a:t>
            </a:r>
            <a:r>
              <a:rPr lang="pt-BR" dirty="0">
                <a:latin typeface="Montserrat" pitchFamily="2" charset="0"/>
              </a:rPr>
              <a:t>R$ 2 milhões</a:t>
            </a:r>
          </a:p>
        </p:txBody>
      </p:sp>
    </p:spTree>
    <p:extLst>
      <p:ext uri="{BB962C8B-B14F-4D97-AF65-F5344CB8AC3E}">
        <p14:creationId xmlns:p14="http://schemas.microsoft.com/office/powerpoint/2010/main" val="56800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68BAA5A8-DAFF-5FD8-22F4-C6AF1A13D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86E194D6-3D6B-A4D8-1A84-DBA23EE988AB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93B82116-FD90-1C7B-BC04-455B13132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Base Técnica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B1907C69-F210-3C93-C9AC-8304ECF76A5F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07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02D0A2A4-A43A-A776-A5C5-7874A07BCE06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03260D-FADA-0840-33DE-D1EAAD69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59"/>
          <a:stretch>
            <a:fillRect/>
          </a:stretch>
        </p:blipFill>
        <p:spPr bwMode="auto">
          <a:xfrm>
            <a:off x="6352622" y="2791179"/>
            <a:ext cx="252000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EAA347-A11B-BCC7-D783-949EF20E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690" y="5187270"/>
            <a:ext cx="2520000" cy="1252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A3F97E-F6ED-E63A-3EF0-86D9DF64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3087" y="2791179"/>
            <a:ext cx="2520000" cy="2619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062481-DF3A-109F-B090-86D4F026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0996" y="5187270"/>
            <a:ext cx="2520000" cy="1116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63C429E1-D00B-BAC3-03B7-4ACB3DBDF5E2}"/>
              </a:ext>
            </a:extLst>
          </p:cNvPr>
          <p:cNvSpPr txBox="1"/>
          <p:nvPr/>
        </p:nvSpPr>
        <p:spPr>
          <a:xfrm>
            <a:off x="6046010" y="20398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3: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Histograma</a:t>
            </a:r>
          </a:p>
        </p:txBody>
      </p:sp>
      <p:sp>
        <p:nvSpPr>
          <p:cNvPr id="9" name="Google Shape;156;p5">
            <a:extLst>
              <a:ext uri="{FF2B5EF4-FFF2-40B4-BE49-F238E27FC236}">
                <a16:creationId xmlns:a16="http://schemas.microsoft.com/office/drawing/2014/main" id="{6E7F6FAD-029A-02E9-F475-F3C6CDE26B88}"/>
              </a:ext>
            </a:extLst>
          </p:cNvPr>
          <p:cNvSpPr txBox="1"/>
          <p:nvPr/>
        </p:nvSpPr>
        <p:spPr>
          <a:xfrm>
            <a:off x="11975" y="4505166"/>
            <a:ext cx="303942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5: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Diagrama de Caixa</a:t>
            </a: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5B5C905D-E256-6113-FFB7-33916C6567DC}"/>
              </a:ext>
            </a:extLst>
          </p:cNvPr>
          <p:cNvSpPr txBox="1"/>
          <p:nvPr/>
        </p:nvSpPr>
        <p:spPr>
          <a:xfrm>
            <a:off x="9124319" y="2039866"/>
            <a:ext cx="304594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4: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Mapa de Calor</a:t>
            </a:r>
          </a:p>
        </p:txBody>
      </p:sp>
      <p:sp>
        <p:nvSpPr>
          <p:cNvPr id="11" name="Google Shape;156;p5">
            <a:extLst>
              <a:ext uri="{FF2B5EF4-FFF2-40B4-BE49-F238E27FC236}">
                <a16:creationId xmlns:a16="http://schemas.microsoft.com/office/drawing/2014/main" id="{1803F6B4-7A63-4DCE-99BB-9F57881938EB}"/>
              </a:ext>
            </a:extLst>
          </p:cNvPr>
          <p:cNvSpPr txBox="1"/>
          <p:nvPr/>
        </p:nvSpPr>
        <p:spPr>
          <a:xfrm>
            <a:off x="3003327" y="4505166"/>
            <a:ext cx="304268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6: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Barra</a:t>
            </a:r>
          </a:p>
        </p:txBody>
      </p:sp>
      <p:sp>
        <p:nvSpPr>
          <p:cNvPr id="17" name="Google Shape;294;p8">
            <a:extLst>
              <a:ext uri="{FF2B5EF4-FFF2-40B4-BE49-F238E27FC236}">
                <a16:creationId xmlns:a16="http://schemas.microsoft.com/office/drawing/2014/main" id="{B7AC547D-FFCD-0DFC-55C1-DD6216FCD715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6;p5">
            <a:extLst>
              <a:ext uri="{FF2B5EF4-FFF2-40B4-BE49-F238E27FC236}">
                <a16:creationId xmlns:a16="http://schemas.microsoft.com/office/drawing/2014/main" id="{DD20D898-5268-C5C7-E94E-B1523193399B}"/>
              </a:ext>
            </a:extLst>
          </p:cNvPr>
          <p:cNvSpPr txBox="1"/>
          <p:nvPr/>
        </p:nvSpPr>
        <p:spPr>
          <a:xfrm>
            <a:off x="3404" y="20398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1: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Contagem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1C616C-DB85-E897-F699-D5C700B6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3" b="37383"/>
          <a:stretch/>
        </p:blipFill>
        <p:spPr bwMode="auto">
          <a:xfrm>
            <a:off x="271690" y="2791179"/>
            <a:ext cx="252000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56;p5">
            <a:extLst>
              <a:ext uri="{FF2B5EF4-FFF2-40B4-BE49-F238E27FC236}">
                <a16:creationId xmlns:a16="http://schemas.microsoft.com/office/drawing/2014/main" id="{3AD45525-7D93-0C3B-5999-DD6F9327AEF9}"/>
              </a:ext>
            </a:extLst>
          </p:cNvPr>
          <p:cNvSpPr txBox="1"/>
          <p:nvPr/>
        </p:nvSpPr>
        <p:spPr>
          <a:xfrm>
            <a:off x="3024707" y="20398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2: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Dispersão</a:t>
            </a:r>
          </a:p>
        </p:txBody>
      </p:sp>
      <p:sp>
        <p:nvSpPr>
          <p:cNvPr id="13" name="Google Shape;156;p5">
            <a:extLst>
              <a:ext uri="{FF2B5EF4-FFF2-40B4-BE49-F238E27FC236}">
                <a16:creationId xmlns:a16="http://schemas.microsoft.com/office/drawing/2014/main" id="{5A69BD0C-7672-5AA7-C5AF-AD558E9D0510}"/>
              </a:ext>
            </a:extLst>
          </p:cNvPr>
          <p:cNvSpPr txBox="1"/>
          <p:nvPr/>
        </p:nvSpPr>
        <p:spPr>
          <a:xfrm>
            <a:off x="6042755" y="45051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7: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Rosca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FBD4B76-8627-7F1D-1DF1-77F6F9D8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3" b="37373"/>
          <a:stretch/>
        </p:blipFill>
        <p:spPr bwMode="auto">
          <a:xfrm>
            <a:off x="3312156" y="2791179"/>
            <a:ext cx="252000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23E976-BFB6-22F6-3E91-024D648C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34" r="-241" b="-1534"/>
          <a:stretch>
            <a:fillRect/>
          </a:stretch>
        </p:blipFill>
        <p:spPr bwMode="auto">
          <a:xfrm>
            <a:off x="6270302" y="5187270"/>
            <a:ext cx="260232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5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68BAA5A8-DAFF-5FD8-22F4-C6AF1A13D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86E194D6-3D6B-A4D8-1A84-DBA23EE988AB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93B82116-FD90-1C7B-BC04-455B13132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Modelo de Clusterização: K-</a:t>
            </a:r>
            <a:r>
              <a:rPr lang="pt-BR" sz="4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means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B1907C69-F210-3C93-C9AC-8304ECF76A5F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08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02D0A2A4-A43A-A776-A5C5-7874A07BCE06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03260D-FADA-0840-33DE-D1EAAD69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6135" y="3446905"/>
            <a:ext cx="5359894" cy="177164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EAA347-A11B-BCC7-D783-949EF20E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4918" y="2600895"/>
            <a:ext cx="5382000" cy="34636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63C429E1-D00B-BAC3-03B7-4ACB3DBDF5E2}"/>
              </a:ext>
            </a:extLst>
          </p:cNvPr>
          <p:cNvSpPr txBox="1"/>
          <p:nvPr/>
        </p:nvSpPr>
        <p:spPr>
          <a:xfrm>
            <a:off x="-7371" y="1866218"/>
            <a:ext cx="61033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1: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Métodos do cotovelo e da silhueta</a:t>
            </a: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5B5C905D-E256-6113-FFB7-33916C6567DC}"/>
              </a:ext>
            </a:extLst>
          </p:cNvPr>
          <p:cNvSpPr txBox="1"/>
          <p:nvPr/>
        </p:nvSpPr>
        <p:spPr>
          <a:xfrm>
            <a:off x="6103371" y="1866218"/>
            <a:ext cx="6088629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2: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Modelo K-</a:t>
            </a:r>
            <a:r>
              <a:rPr lang="pt-BR" dirty="0" err="1">
                <a:latin typeface="Montserrat" pitchFamily="2" charset="0"/>
              </a:rPr>
              <a:t>means</a:t>
            </a:r>
            <a:endParaRPr lang="pt-BR" dirty="0">
              <a:latin typeface="Montserrat" pitchFamily="2" charset="0"/>
            </a:endParaRPr>
          </a:p>
        </p:txBody>
      </p:sp>
      <p:sp>
        <p:nvSpPr>
          <p:cNvPr id="17" name="Google Shape;294;p8">
            <a:extLst>
              <a:ext uri="{FF2B5EF4-FFF2-40B4-BE49-F238E27FC236}">
                <a16:creationId xmlns:a16="http://schemas.microsoft.com/office/drawing/2014/main" id="{B7AC547D-FFCD-0DFC-55C1-DD6216FCD715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2859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2848</TotalTime>
  <Words>838</Words>
  <Application>Microsoft Office PowerPoint</Application>
  <PresentationFormat>Widescreen</PresentationFormat>
  <Paragraphs>165</Paragraphs>
  <Slides>17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6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Objetivo</vt:lpstr>
      <vt:lpstr>Introdução</vt:lpstr>
      <vt:lpstr>EDA: Insights</vt:lpstr>
      <vt:lpstr>EDA: Brainstorm</vt:lpstr>
      <vt:lpstr>EDA: Projeção de Resultados*</vt:lpstr>
      <vt:lpstr>EDA: Potencial  de Impacto</vt:lpstr>
      <vt:lpstr>EDA: Base Técnica</vt:lpstr>
      <vt:lpstr>Modelo de Clusterização: K-means</vt:lpstr>
      <vt:lpstr>Modelo de Clusterização: Estatística</vt:lpstr>
      <vt:lpstr>Modelo de Clusterização: Clusters</vt:lpstr>
      <vt:lpstr>Modelo de Classificação: Seleção</vt:lpstr>
      <vt:lpstr>Modelo de Classificação: Otimização</vt:lpstr>
      <vt:lpstr>Overfitting</vt:lpstr>
      <vt:lpstr>Deploy em Produção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165</cp:revision>
  <dcterms:created xsi:type="dcterms:W3CDTF">2024-09-30T22:35:54Z</dcterms:created>
  <dcterms:modified xsi:type="dcterms:W3CDTF">2025-11-28T12:14:20Z</dcterms:modified>
</cp:coreProperties>
</file>